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19"/>
  </p:notesMasterIdLst>
  <p:sldIdLst>
    <p:sldId id="982" r:id="rId4"/>
    <p:sldId id="983" r:id="rId5"/>
    <p:sldId id="256" r:id="rId6"/>
    <p:sldId id="262" r:id="rId7"/>
    <p:sldId id="258" r:id="rId8"/>
    <p:sldId id="259" r:id="rId9"/>
    <p:sldId id="260" r:id="rId10"/>
    <p:sldId id="263" r:id="rId11"/>
    <p:sldId id="264" r:id="rId12"/>
    <p:sldId id="261"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19"/>
    <p:restoredTop sz="80884"/>
  </p:normalViewPr>
  <p:slideViewPr>
    <p:cSldViewPr snapToGrid="0" snapToObjects="1">
      <p:cViewPr varScale="1">
        <p:scale>
          <a:sx n="102" d="100"/>
          <a:sy n="102" d="100"/>
        </p:scale>
        <p:origin x="864"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2544345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11/3/20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11/3/20</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a:t>
            </a:r>
          </a:p>
        </p:txBody>
      </p:sp>
      <p:sp>
        <p:nvSpPr>
          <p:cNvPr id="3" name="Content Placeholder 2"/>
          <p:cNvSpPr>
            <a:spLocks noGrp="1"/>
          </p:cNvSpPr>
          <p:nvPr>
            <p:ph idx="1"/>
          </p:nvPr>
        </p:nvSpPr>
        <p:spPr/>
        <p:txBody>
          <a:bodyPr>
            <a:normAutofit/>
          </a:bodyPr>
          <a:lstStyle/>
          <a:p>
            <a:r>
              <a:rPr lang="en-US" dirty="0"/>
              <a:t>Milestone 1 reports are returned</a:t>
            </a:r>
          </a:p>
          <a:p>
            <a:pPr lvl="1"/>
            <a:r>
              <a:rPr lang="en-US" dirty="0"/>
              <a:t>Let me know if you want to discuss</a:t>
            </a:r>
          </a:p>
          <a:p>
            <a:pPr lvl="1"/>
            <a:endParaRPr lang="en-US" dirty="0"/>
          </a:p>
          <a:p>
            <a:r>
              <a:rPr lang="en-US" dirty="0"/>
              <a:t>Milestone 2: Due Nov 20 (Friday)</a:t>
            </a:r>
          </a:p>
          <a:p>
            <a:endParaRPr lang="en-US" dirty="0"/>
          </a:p>
          <a:p>
            <a:r>
              <a:rPr lang="en-US" dirty="0"/>
              <a:t>Midterm Project Pitch and Discussion: Nov 19 (Thu) in Lecture</a:t>
            </a:r>
          </a:p>
          <a:p>
            <a:pPr lvl="1"/>
            <a:r>
              <a:rPr lang="en-US" dirty="0"/>
              <a:t>A chance to get feedback or collect data from other students</a:t>
            </a:r>
          </a:p>
          <a:p>
            <a:pPr lvl="1"/>
            <a:r>
              <a:rPr lang="en-US" dirty="0"/>
              <a:t>Think about whether/how you can best utilize this time</a:t>
            </a:r>
          </a:p>
          <a:p>
            <a:pPr marL="914400" lvl="2" indent="0">
              <a:buNone/>
            </a:pPr>
            <a:endParaRPr lang="en-US" dirty="0"/>
          </a:p>
          <a:p>
            <a:pPr lvl="2"/>
            <a:endParaRPr lang="en-US" dirty="0"/>
          </a:p>
        </p:txBody>
      </p:sp>
    </p:spTree>
    <p:extLst>
      <p:ext uri="{BB962C8B-B14F-4D97-AF65-F5344CB8AC3E}">
        <p14:creationId xmlns:p14="http://schemas.microsoft.com/office/powerpoint/2010/main" val="4261080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857047"/>
            <a:ext cx="10515600" cy="2194143"/>
          </a:xfrm>
        </p:spPr>
        <p:txBody>
          <a:bodyPr>
            <a:normAutofit/>
          </a:bodyPr>
          <a:lstStyle/>
          <a:p>
            <a:r>
              <a:rPr lang="en-US" dirty="0"/>
              <a:t>AI-Assisted Workflow Design</a:t>
            </a:r>
          </a:p>
        </p:txBody>
      </p:sp>
      <p:sp>
        <p:nvSpPr>
          <p:cNvPr id="3" name="Text Placeholder 2"/>
          <p:cNvSpPr>
            <a:spLocks noGrp="1"/>
          </p:cNvSpPr>
          <p:nvPr>
            <p:ph type="body" idx="1"/>
          </p:nvPr>
        </p:nvSpPr>
        <p:spPr>
          <a:xfrm>
            <a:off x="831850" y="5060515"/>
            <a:ext cx="10515600" cy="1029135"/>
          </a:xfrm>
        </p:spPr>
        <p:txBody>
          <a:bodyPr/>
          <a:lstStyle/>
          <a:p>
            <a:r>
              <a:rPr lang="en-US" dirty="0"/>
              <a:t>Decision-theoretic Control of Crowd-sourced Workflows.</a:t>
            </a:r>
          </a:p>
          <a:p>
            <a:r>
              <a:rPr lang="en-US" dirty="0"/>
              <a:t>Peng Dai, Christopher H. Lin, Mausam, Daniel S. Weld. AI Journal 2013.</a:t>
            </a:r>
          </a:p>
        </p:txBody>
      </p:sp>
      <p:sp>
        <p:nvSpPr>
          <p:cNvPr id="4" name="Title 1">
            <a:extLst>
              <a:ext uri="{FF2B5EF4-FFF2-40B4-BE49-F238E27FC236}">
                <a16:creationId xmlns:a16="http://schemas.microsoft.com/office/drawing/2014/main" id="{42CF30C8-2CA4-C745-97A2-B4249BCC6ADF}"/>
              </a:ext>
            </a:extLst>
          </p:cNvPr>
          <p:cNvSpPr txBox="1">
            <a:spLocks/>
          </p:cNvSpPr>
          <p:nvPr/>
        </p:nvSpPr>
        <p:spPr>
          <a:xfrm>
            <a:off x="844550" y="3903881"/>
            <a:ext cx="10515600" cy="6555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(utilizing AI to help tune the parameters of workflow)</a:t>
            </a:r>
            <a:endParaRPr lang="en-US" dirty="0"/>
          </a:p>
        </p:txBody>
      </p:sp>
    </p:spTree>
    <p:extLst>
      <p:ext uri="{BB962C8B-B14F-4D97-AF65-F5344CB8AC3E}">
        <p14:creationId xmlns:p14="http://schemas.microsoft.com/office/powerpoint/2010/main" val="7231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1322D-B65A-7B4E-BB85-5651FD21765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5AA0B09-D584-5E43-96D3-6A92CDFBA811}"/>
              </a:ext>
            </a:extLst>
          </p:cNvPr>
          <p:cNvSpPr>
            <a:spLocks noGrp="1"/>
          </p:cNvSpPr>
          <p:nvPr>
            <p:ph idx="1"/>
          </p:nvPr>
        </p:nvSpPr>
        <p:spPr>
          <a:xfrm>
            <a:off x="5774499" y="3096545"/>
            <a:ext cx="6050071" cy="2163269"/>
          </a:xfrm>
        </p:spPr>
        <p:txBody>
          <a:bodyPr>
            <a:normAutofit/>
          </a:bodyPr>
          <a:lstStyle/>
          <a:p>
            <a:r>
              <a:rPr lang="en-US" dirty="0"/>
              <a:t>Decisions to make at each step</a:t>
            </a:r>
          </a:p>
          <a:p>
            <a:pPr lvl="1"/>
            <a:r>
              <a:rPr lang="en-US" dirty="0"/>
              <a:t>Should we keep voting?</a:t>
            </a:r>
          </a:p>
          <a:p>
            <a:pPr lvl="1"/>
            <a:r>
              <a:rPr lang="en-US" dirty="0"/>
              <a:t>Should we create an improvement task?</a:t>
            </a:r>
          </a:p>
          <a:p>
            <a:pPr lvl="1"/>
            <a:r>
              <a:rPr lang="en-US" dirty="0"/>
              <a:t>Should we terminate the process and output the results?</a:t>
            </a:r>
          </a:p>
        </p:txBody>
      </p:sp>
      <p:pic>
        <p:nvPicPr>
          <p:cNvPr id="4" name="Picture 3">
            <a:extLst>
              <a:ext uri="{FF2B5EF4-FFF2-40B4-BE49-F238E27FC236}">
                <a16:creationId xmlns:a16="http://schemas.microsoft.com/office/drawing/2014/main" id="{AD589B3C-CFF6-B24D-B52A-3A2C3F020FF3}"/>
              </a:ext>
            </a:extLst>
          </p:cNvPr>
          <p:cNvPicPr>
            <a:picLocks noChangeAspect="1"/>
          </p:cNvPicPr>
          <p:nvPr/>
        </p:nvPicPr>
        <p:blipFill>
          <a:blip r:embed="rId2"/>
          <a:stretch>
            <a:fillRect/>
          </a:stretch>
        </p:blipFill>
        <p:spPr>
          <a:xfrm>
            <a:off x="730198" y="1984991"/>
            <a:ext cx="4772904" cy="1632835"/>
          </a:xfrm>
          <a:prstGeom prst="rect">
            <a:avLst/>
          </a:prstGeom>
        </p:spPr>
      </p:pic>
      <p:pic>
        <p:nvPicPr>
          <p:cNvPr id="5" name="Picture 4">
            <a:extLst>
              <a:ext uri="{FF2B5EF4-FFF2-40B4-BE49-F238E27FC236}">
                <a16:creationId xmlns:a16="http://schemas.microsoft.com/office/drawing/2014/main" id="{E1ED543B-E3B3-B941-908A-718455F61C20}"/>
              </a:ext>
            </a:extLst>
          </p:cNvPr>
          <p:cNvPicPr>
            <a:picLocks noChangeAspect="1"/>
          </p:cNvPicPr>
          <p:nvPr/>
        </p:nvPicPr>
        <p:blipFill>
          <a:blip r:embed="rId3"/>
          <a:stretch>
            <a:fillRect/>
          </a:stretch>
        </p:blipFill>
        <p:spPr>
          <a:xfrm>
            <a:off x="590328" y="3657971"/>
            <a:ext cx="4912774" cy="2221222"/>
          </a:xfrm>
          <a:prstGeom prst="rect">
            <a:avLst/>
          </a:prstGeom>
        </p:spPr>
      </p:pic>
      <p:sp>
        <p:nvSpPr>
          <p:cNvPr id="6" name="Content Placeholder 2">
            <a:extLst>
              <a:ext uri="{FF2B5EF4-FFF2-40B4-BE49-F238E27FC236}">
                <a16:creationId xmlns:a16="http://schemas.microsoft.com/office/drawing/2014/main" id="{B8E229D2-8C6D-2144-AD52-A99EDFD22134}"/>
              </a:ext>
            </a:extLst>
          </p:cNvPr>
          <p:cNvSpPr txBox="1">
            <a:spLocks/>
          </p:cNvSpPr>
          <p:nvPr/>
        </p:nvSpPr>
        <p:spPr>
          <a:xfrm>
            <a:off x="1149824" y="6207128"/>
            <a:ext cx="10674746" cy="571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This is a </a:t>
            </a:r>
            <a:r>
              <a:rPr lang="en-US" dirty="0">
                <a:solidFill>
                  <a:schemeClr val="accent1"/>
                </a:solidFill>
              </a:rPr>
              <a:t>sequential decision-making problem under uncertainty.</a:t>
            </a:r>
          </a:p>
        </p:txBody>
      </p:sp>
    </p:spTree>
    <p:extLst>
      <p:ext uri="{BB962C8B-B14F-4D97-AF65-F5344CB8AC3E}">
        <p14:creationId xmlns:p14="http://schemas.microsoft.com/office/powerpoint/2010/main" val="35673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7329-6B1B-5B47-9F06-DE00EB745A3A}"/>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93D604C2-9324-AB47-8500-F165ED13B774}"/>
              </a:ext>
            </a:extLst>
          </p:cNvPr>
          <p:cNvSpPr>
            <a:spLocks noGrp="1"/>
          </p:cNvSpPr>
          <p:nvPr>
            <p:ph idx="1"/>
          </p:nvPr>
        </p:nvSpPr>
        <p:spPr>
          <a:xfrm>
            <a:off x="838200" y="1825624"/>
            <a:ext cx="11174260" cy="4800643"/>
          </a:xfrm>
        </p:spPr>
        <p:txBody>
          <a:bodyPr>
            <a:normAutofit lnSpcReduction="10000"/>
          </a:bodyPr>
          <a:lstStyle/>
          <a:p>
            <a:r>
              <a:rPr lang="en-US" dirty="0"/>
              <a:t>Markov decision process (MDP)</a:t>
            </a:r>
          </a:p>
          <a:p>
            <a:endParaRPr lang="en-US" dirty="0"/>
          </a:p>
          <a:p>
            <a:endParaRPr lang="en-US" dirty="0"/>
          </a:p>
          <a:p>
            <a:endParaRPr lang="en-US" dirty="0"/>
          </a:p>
          <a:p>
            <a:pPr marL="0" indent="0">
              <a:buNone/>
            </a:pPr>
            <a:endParaRPr lang="en-US" dirty="0"/>
          </a:p>
          <a:p>
            <a:endParaRPr lang="en-US" dirty="0"/>
          </a:p>
          <a:p>
            <a:r>
              <a:rPr lang="en-US" dirty="0"/>
              <a:t>Partial observable Markov decision process (POMDP)</a:t>
            </a:r>
          </a:p>
          <a:p>
            <a:pPr lvl="1"/>
            <a:r>
              <a:rPr lang="en-US" dirty="0"/>
              <a:t>State is not directly observable, </a:t>
            </a:r>
          </a:p>
          <a:p>
            <a:pPr lvl="1"/>
            <a:r>
              <a:rPr lang="en-US" dirty="0"/>
              <a:t>We can observe some output/signals depending on the state </a:t>
            </a:r>
          </a:p>
          <a:p>
            <a:pPr lvl="2"/>
            <a:r>
              <a:rPr lang="en-US" dirty="0">
                <a:solidFill>
                  <a:schemeClr val="bg1">
                    <a:lumMod val="50000"/>
                  </a:schemeClr>
                </a:solidFill>
              </a:rPr>
              <a:t>(think about problem 2 of assignment 3)</a:t>
            </a:r>
          </a:p>
          <a:p>
            <a:pPr lvl="1"/>
            <a:r>
              <a:rPr lang="en-US" dirty="0"/>
              <a:t>Require additional reasoning</a:t>
            </a:r>
          </a:p>
        </p:txBody>
      </p:sp>
      <p:pic>
        <p:nvPicPr>
          <p:cNvPr id="1026" name="Picture 2" descr="Markov Decision Process Definition | DeepAI">
            <a:extLst>
              <a:ext uri="{FF2B5EF4-FFF2-40B4-BE49-F238E27FC236}">
                <a16:creationId xmlns:a16="http://schemas.microsoft.com/office/drawing/2014/main" id="{4DF657EC-88F1-3944-AEEA-58414EDD5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376" y="2339910"/>
            <a:ext cx="3999152" cy="194553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C6B6B84-DA61-F547-B278-E210B8E785A5}"/>
              </a:ext>
            </a:extLst>
          </p:cNvPr>
          <p:cNvSpPr txBox="1">
            <a:spLocks/>
          </p:cNvSpPr>
          <p:nvPr/>
        </p:nvSpPr>
        <p:spPr>
          <a:xfrm>
            <a:off x="5303729" y="2347365"/>
            <a:ext cx="6050071" cy="1938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Main components</a:t>
            </a:r>
          </a:p>
          <a:p>
            <a:pPr lvl="1"/>
            <a:r>
              <a:rPr lang="en-US" sz="2000" dirty="0"/>
              <a:t>States (of the environment)</a:t>
            </a:r>
          </a:p>
          <a:p>
            <a:pPr lvl="1"/>
            <a:r>
              <a:rPr lang="en-US" sz="2000" dirty="0"/>
              <a:t>Action</a:t>
            </a:r>
          </a:p>
          <a:p>
            <a:pPr lvl="1"/>
            <a:r>
              <a:rPr lang="en-US" sz="2000" dirty="0"/>
              <a:t>State transitions</a:t>
            </a:r>
          </a:p>
          <a:p>
            <a:pPr lvl="1"/>
            <a:r>
              <a:rPr lang="en-US" sz="2000" dirty="0"/>
              <a:t>Rewards</a:t>
            </a:r>
          </a:p>
        </p:txBody>
      </p:sp>
    </p:spTree>
    <p:extLst>
      <p:ext uri="{BB962C8B-B14F-4D97-AF65-F5344CB8AC3E}">
        <p14:creationId xmlns:p14="http://schemas.microsoft.com/office/powerpoint/2010/main" val="160358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78258-3F3E-1D4A-9665-7369B638A592}"/>
              </a:ext>
            </a:extLst>
          </p:cNvPr>
          <p:cNvSpPr>
            <a:spLocks noGrp="1"/>
          </p:cNvSpPr>
          <p:nvPr>
            <p:ph type="title"/>
          </p:nvPr>
        </p:nvSpPr>
        <p:spPr/>
        <p:txBody>
          <a:bodyPr/>
          <a:lstStyle/>
          <a:p>
            <a:r>
              <a:rPr lang="en-US" dirty="0" err="1"/>
              <a:t>TurKontrol</a:t>
            </a:r>
            <a:endParaRPr lang="en-US" dirty="0"/>
          </a:p>
        </p:txBody>
      </p:sp>
      <p:sp>
        <p:nvSpPr>
          <p:cNvPr id="3" name="Content Placeholder 2">
            <a:extLst>
              <a:ext uri="{FF2B5EF4-FFF2-40B4-BE49-F238E27FC236}">
                <a16:creationId xmlns:a16="http://schemas.microsoft.com/office/drawing/2014/main" id="{6A6915EC-CC31-DB44-B3CE-940B6C84B620}"/>
              </a:ext>
            </a:extLst>
          </p:cNvPr>
          <p:cNvSpPr>
            <a:spLocks noGrp="1"/>
          </p:cNvSpPr>
          <p:nvPr>
            <p:ph idx="1"/>
          </p:nvPr>
        </p:nvSpPr>
        <p:spPr/>
        <p:txBody>
          <a:bodyPr/>
          <a:lstStyle/>
          <a:p>
            <a:r>
              <a:rPr lang="en-US" dirty="0"/>
              <a:t>POMDP formulation</a:t>
            </a:r>
          </a:p>
          <a:p>
            <a:pPr lvl="1"/>
            <a:r>
              <a:rPr lang="en-US" dirty="0"/>
              <a:t>Actions = {vote, improve, terminate}</a:t>
            </a:r>
          </a:p>
          <a:p>
            <a:pPr lvl="1"/>
            <a:r>
              <a:rPr lang="en-US" dirty="0"/>
              <a:t>State = {(q, q’)}  </a:t>
            </a:r>
            <a:r>
              <a:rPr lang="en-US" dirty="0">
                <a:solidFill>
                  <a:schemeClr val="bg1">
                    <a:lumMod val="50000"/>
                  </a:schemeClr>
                </a:solidFill>
              </a:rPr>
              <a:t>(q: the original quality of the article, q’ the improved one)</a:t>
            </a:r>
          </a:p>
          <a:p>
            <a:pPr lvl="1"/>
            <a:r>
              <a:rPr lang="en-US" dirty="0"/>
              <a:t>State transition, observation, rewards are defined </a:t>
            </a:r>
            <a:r>
              <a:rPr lang="en-US" dirty="0" err="1"/>
              <a:t>w.r.t.</a:t>
            </a:r>
            <a:r>
              <a:rPr lang="en-US" dirty="0"/>
              <a:t> to the inference</a:t>
            </a:r>
          </a:p>
        </p:txBody>
      </p:sp>
      <p:pic>
        <p:nvPicPr>
          <p:cNvPr id="4" name="Picture 3">
            <a:extLst>
              <a:ext uri="{FF2B5EF4-FFF2-40B4-BE49-F238E27FC236}">
                <a16:creationId xmlns:a16="http://schemas.microsoft.com/office/drawing/2014/main" id="{DA23245A-C359-FB45-B8FC-4D34D8609F83}"/>
              </a:ext>
            </a:extLst>
          </p:cNvPr>
          <p:cNvPicPr>
            <a:picLocks noChangeAspect="1"/>
          </p:cNvPicPr>
          <p:nvPr/>
        </p:nvPicPr>
        <p:blipFill>
          <a:blip r:embed="rId2"/>
          <a:stretch>
            <a:fillRect/>
          </a:stretch>
        </p:blipFill>
        <p:spPr>
          <a:xfrm>
            <a:off x="1115947" y="3674412"/>
            <a:ext cx="10743102" cy="2818463"/>
          </a:xfrm>
          <a:prstGeom prst="rect">
            <a:avLst/>
          </a:prstGeom>
        </p:spPr>
      </p:pic>
    </p:spTree>
    <p:extLst>
      <p:ext uri="{BB962C8B-B14F-4D97-AF65-F5344CB8AC3E}">
        <p14:creationId xmlns:p14="http://schemas.microsoft.com/office/powerpoint/2010/main" val="195837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2C7B-112D-3F41-B65D-D4AA475E7580}"/>
              </a:ext>
            </a:extLst>
          </p:cNvPr>
          <p:cNvSpPr>
            <a:spLocks noGrp="1"/>
          </p:cNvSpPr>
          <p:nvPr>
            <p:ph type="title"/>
          </p:nvPr>
        </p:nvSpPr>
        <p:spPr/>
        <p:txBody>
          <a:bodyPr/>
          <a:lstStyle/>
          <a:p>
            <a:r>
              <a:rPr lang="en-US" dirty="0"/>
              <a:t>Improvements over Fixed Parameters</a:t>
            </a:r>
          </a:p>
        </p:txBody>
      </p:sp>
      <p:pic>
        <p:nvPicPr>
          <p:cNvPr id="4" name="Picture 3">
            <a:extLst>
              <a:ext uri="{FF2B5EF4-FFF2-40B4-BE49-F238E27FC236}">
                <a16:creationId xmlns:a16="http://schemas.microsoft.com/office/drawing/2014/main" id="{D43CD7A9-B82D-8C46-B240-69A71AA4A51C}"/>
              </a:ext>
            </a:extLst>
          </p:cNvPr>
          <p:cNvPicPr>
            <a:picLocks noChangeAspect="1"/>
          </p:cNvPicPr>
          <p:nvPr/>
        </p:nvPicPr>
        <p:blipFill>
          <a:blip r:embed="rId2"/>
          <a:stretch>
            <a:fillRect/>
          </a:stretch>
        </p:blipFill>
        <p:spPr>
          <a:xfrm>
            <a:off x="1725200" y="1970604"/>
            <a:ext cx="7664217" cy="4061380"/>
          </a:xfrm>
          <a:prstGeom prst="rect">
            <a:avLst/>
          </a:prstGeom>
        </p:spPr>
      </p:pic>
    </p:spTree>
    <p:extLst>
      <p:ext uri="{BB962C8B-B14F-4D97-AF65-F5344CB8AC3E}">
        <p14:creationId xmlns:p14="http://schemas.microsoft.com/office/powerpoint/2010/main" val="155052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98E2-3A8D-F341-A5DD-D1EFC6895638}"/>
              </a:ext>
            </a:extLst>
          </p:cNvPr>
          <p:cNvSpPr>
            <a:spLocks noGrp="1"/>
          </p:cNvSpPr>
          <p:nvPr>
            <p:ph type="title"/>
          </p:nvPr>
        </p:nvSpPr>
        <p:spPr/>
        <p:txBody>
          <a:bodyPr/>
          <a:lstStyle/>
          <a:p>
            <a:r>
              <a:rPr lang="en-US" dirty="0"/>
              <a:t>Discussion (If time permits)</a:t>
            </a:r>
          </a:p>
        </p:txBody>
      </p:sp>
      <p:sp>
        <p:nvSpPr>
          <p:cNvPr id="3" name="Content Placeholder 2">
            <a:extLst>
              <a:ext uri="{FF2B5EF4-FFF2-40B4-BE49-F238E27FC236}">
                <a16:creationId xmlns:a16="http://schemas.microsoft.com/office/drawing/2014/main" id="{FE6A94C4-187D-794D-893A-19DF3DA6E7C5}"/>
              </a:ext>
            </a:extLst>
          </p:cNvPr>
          <p:cNvSpPr>
            <a:spLocks noGrp="1"/>
          </p:cNvSpPr>
          <p:nvPr>
            <p:ph idx="1"/>
          </p:nvPr>
        </p:nvSpPr>
        <p:spPr>
          <a:xfrm>
            <a:off x="838200" y="1825625"/>
            <a:ext cx="10359683" cy="4351338"/>
          </a:xfrm>
        </p:spPr>
        <p:txBody>
          <a:bodyPr>
            <a:normAutofit lnSpcReduction="10000"/>
          </a:bodyPr>
          <a:lstStyle/>
          <a:p>
            <a:r>
              <a:rPr lang="en-US" dirty="0"/>
              <a:t>In computer science theory, we often analyze the performance of algorithms using </a:t>
            </a:r>
            <a:r>
              <a:rPr lang="en-US" dirty="0">
                <a:solidFill>
                  <a:schemeClr val="accent1"/>
                </a:solidFill>
              </a:rPr>
              <a:t>space</a:t>
            </a:r>
            <a:r>
              <a:rPr lang="en-US" dirty="0"/>
              <a:t> and </a:t>
            </a:r>
            <a:r>
              <a:rPr lang="en-US" dirty="0">
                <a:solidFill>
                  <a:schemeClr val="accent1"/>
                </a:solidFill>
              </a:rPr>
              <a:t>time</a:t>
            </a:r>
            <a:r>
              <a:rPr lang="en-US" dirty="0"/>
              <a:t> complexity.  </a:t>
            </a:r>
          </a:p>
          <a:p>
            <a:endParaRPr lang="en-US" dirty="0"/>
          </a:p>
          <a:p>
            <a:r>
              <a:rPr lang="en-US" dirty="0"/>
              <a:t>In human computation algorithms, in which humans respond to function calls, what factors do you think are the important things to consider if we want to develop new theories to characterize the performance of this type of algorithms?</a:t>
            </a:r>
          </a:p>
          <a:p>
            <a:endParaRPr lang="en-US" dirty="0"/>
          </a:p>
          <a:p>
            <a:r>
              <a:rPr lang="en-US" dirty="0"/>
              <a:t>Are there other aspects of workflow design we can utilize AI to help? How?</a:t>
            </a:r>
          </a:p>
        </p:txBody>
      </p:sp>
    </p:spTree>
    <p:extLst>
      <p:ext uri="{BB962C8B-B14F-4D97-AF65-F5344CB8AC3E}">
        <p14:creationId xmlns:p14="http://schemas.microsoft.com/office/powerpoint/2010/main" val="392286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A981-14B9-FC4A-9DAD-60E33A26DDD0}"/>
              </a:ext>
            </a:extLst>
          </p:cNvPr>
          <p:cNvSpPr>
            <a:spLocks noGrp="1"/>
          </p:cNvSpPr>
          <p:nvPr>
            <p:ph type="title"/>
          </p:nvPr>
        </p:nvSpPr>
        <p:spPr/>
        <p:txBody>
          <a:bodyPr/>
          <a:lstStyle/>
          <a:p>
            <a:r>
              <a:rPr lang="en-US" dirty="0"/>
              <a:t>Peer Review</a:t>
            </a:r>
          </a:p>
        </p:txBody>
      </p:sp>
      <p:sp>
        <p:nvSpPr>
          <p:cNvPr id="3" name="Content Placeholder 2">
            <a:extLst>
              <a:ext uri="{FF2B5EF4-FFF2-40B4-BE49-F238E27FC236}">
                <a16:creationId xmlns:a16="http://schemas.microsoft.com/office/drawing/2014/main" id="{BDC50468-4085-F34D-8F4D-CEE16C762934}"/>
              </a:ext>
            </a:extLst>
          </p:cNvPr>
          <p:cNvSpPr>
            <a:spLocks noGrp="1"/>
          </p:cNvSpPr>
          <p:nvPr>
            <p:ph idx="1"/>
          </p:nvPr>
        </p:nvSpPr>
        <p:spPr/>
        <p:txBody>
          <a:bodyPr/>
          <a:lstStyle/>
          <a:p>
            <a:r>
              <a:rPr lang="en-US" dirty="0"/>
              <a:t>Again, remember to submit your peer review form</a:t>
            </a:r>
          </a:p>
        </p:txBody>
      </p:sp>
      <p:pic>
        <p:nvPicPr>
          <p:cNvPr id="4" name="Picture 3">
            <a:extLst>
              <a:ext uri="{FF2B5EF4-FFF2-40B4-BE49-F238E27FC236}">
                <a16:creationId xmlns:a16="http://schemas.microsoft.com/office/drawing/2014/main" id="{B547A66F-2AA6-724D-B9A0-769A80A4934A}"/>
              </a:ext>
            </a:extLst>
          </p:cNvPr>
          <p:cNvPicPr>
            <a:picLocks noChangeAspect="1"/>
          </p:cNvPicPr>
          <p:nvPr/>
        </p:nvPicPr>
        <p:blipFill>
          <a:blip r:embed="rId2"/>
          <a:stretch>
            <a:fillRect/>
          </a:stretch>
        </p:blipFill>
        <p:spPr>
          <a:xfrm>
            <a:off x="1098114" y="2487819"/>
            <a:ext cx="7664085" cy="3388519"/>
          </a:xfrm>
          <a:prstGeom prst="rect">
            <a:avLst/>
          </a:prstGeom>
        </p:spPr>
      </p:pic>
    </p:spTree>
    <p:extLst>
      <p:ext uri="{BB962C8B-B14F-4D97-AF65-F5344CB8AC3E}">
        <p14:creationId xmlns:p14="http://schemas.microsoft.com/office/powerpoint/2010/main" val="252911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447202"/>
            <a:ext cx="11409680" cy="2387600"/>
          </a:xfrm>
        </p:spPr>
        <p:txBody>
          <a:bodyPr>
            <a:normAutofit/>
          </a:bodyPr>
          <a:lstStyle/>
          <a:p>
            <a:pPr algn="l"/>
            <a:r>
              <a:rPr lang="en-US" sz="4000" dirty="0"/>
              <a:t>Lecture 15</a:t>
            </a:r>
            <a:br>
              <a:rPr lang="en-US" sz="4000" dirty="0"/>
            </a:br>
            <a:r>
              <a:rPr lang="en-US" sz="4000" dirty="0"/>
              <a:t>AI-Assisted Workflow Design</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1D91B066-90C6-2F45-8B0E-748858ECABC4}"/>
              </a:ext>
            </a:extLst>
          </p:cNvPr>
          <p:cNvSpPr txBox="1">
            <a:spLocks/>
          </p:cNvSpPr>
          <p:nvPr/>
        </p:nvSpPr>
        <p:spPr>
          <a:xfrm>
            <a:off x="465678" y="4497753"/>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E430-C691-B442-8284-FE6D7ED48B42}"/>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F0A0C899-3705-024D-8F97-9D3A87324203}"/>
              </a:ext>
            </a:extLst>
          </p:cNvPr>
          <p:cNvSpPr>
            <a:spLocks noGrp="1"/>
          </p:cNvSpPr>
          <p:nvPr>
            <p:ph idx="1"/>
          </p:nvPr>
        </p:nvSpPr>
        <p:spPr/>
        <p:txBody>
          <a:bodyPr/>
          <a:lstStyle/>
          <a:p>
            <a:r>
              <a:rPr lang="en-US" dirty="0"/>
              <a:t>Dictionary definition</a:t>
            </a:r>
          </a:p>
          <a:p>
            <a:pPr lvl="1"/>
            <a:r>
              <a:rPr lang="en-US" dirty="0"/>
              <a:t>“the sequence of steps involved in moving from the beginning to the end of a working process”</a:t>
            </a:r>
          </a:p>
          <a:p>
            <a:endParaRPr lang="en-US" dirty="0"/>
          </a:p>
          <a:p>
            <a:r>
              <a:rPr lang="en-US" dirty="0"/>
              <a:t>Enable crowdsourcing to solve complex tasks</a:t>
            </a:r>
          </a:p>
          <a:p>
            <a:pPr lvl="1"/>
            <a:r>
              <a:rPr lang="en-US" dirty="0" err="1"/>
              <a:t>TurKit</a:t>
            </a:r>
            <a:r>
              <a:rPr lang="en-US" dirty="0"/>
              <a:t>: A programming framework to “code” the workflow</a:t>
            </a:r>
          </a:p>
          <a:p>
            <a:pPr lvl="1"/>
            <a:r>
              <a:rPr lang="en-US" dirty="0" err="1"/>
              <a:t>Crowdforge</a:t>
            </a:r>
            <a:r>
              <a:rPr lang="en-US" dirty="0"/>
              <a:t>: A general workflow pattern </a:t>
            </a:r>
          </a:p>
          <a:p>
            <a:pPr lvl="1"/>
            <a:r>
              <a:rPr lang="en-US" dirty="0" err="1"/>
              <a:t>Turkomatic</a:t>
            </a:r>
            <a:r>
              <a:rPr lang="en-US" dirty="0"/>
              <a:t>: Incorporating humans in the workflow design</a:t>
            </a:r>
          </a:p>
        </p:txBody>
      </p:sp>
    </p:spTree>
    <p:extLst>
      <p:ext uri="{BB962C8B-B14F-4D97-AF65-F5344CB8AC3E}">
        <p14:creationId xmlns:p14="http://schemas.microsoft.com/office/powerpoint/2010/main" val="325363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D9A8-828D-D140-B94E-6956C4C1B222}"/>
              </a:ext>
            </a:extLst>
          </p:cNvPr>
          <p:cNvSpPr>
            <a:spLocks noGrp="1"/>
          </p:cNvSpPr>
          <p:nvPr>
            <p:ph type="title"/>
          </p:nvPr>
        </p:nvSpPr>
        <p:spPr/>
        <p:txBody>
          <a:bodyPr/>
          <a:lstStyle/>
          <a:p>
            <a:r>
              <a:rPr lang="en-US" dirty="0"/>
              <a:t>Again, think about this example</a:t>
            </a:r>
          </a:p>
        </p:txBody>
      </p:sp>
      <p:pic>
        <p:nvPicPr>
          <p:cNvPr id="4" name="Picture 3">
            <a:extLst>
              <a:ext uri="{FF2B5EF4-FFF2-40B4-BE49-F238E27FC236}">
                <a16:creationId xmlns:a16="http://schemas.microsoft.com/office/drawing/2014/main" id="{B9E6036C-E867-AD49-8BD6-BECC6615032C}"/>
              </a:ext>
            </a:extLst>
          </p:cNvPr>
          <p:cNvPicPr>
            <a:picLocks noChangeAspect="1"/>
          </p:cNvPicPr>
          <p:nvPr/>
        </p:nvPicPr>
        <p:blipFill>
          <a:blip r:embed="rId2"/>
          <a:stretch>
            <a:fillRect/>
          </a:stretch>
        </p:blipFill>
        <p:spPr>
          <a:xfrm>
            <a:off x="963400" y="2657793"/>
            <a:ext cx="9460742" cy="3236570"/>
          </a:xfrm>
          <a:prstGeom prst="rect">
            <a:avLst/>
          </a:prstGeom>
        </p:spPr>
      </p:pic>
    </p:spTree>
    <p:extLst>
      <p:ext uri="{BB962C8B-B14F-4D97-AF65-F5344CB8AC3E}">
        <p14:creationId xmlns:p14="http://schemas.microsoft.com/office/powerpoint/2010/main" val="9302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142B-D806-1A47-BCA7-0C79A4ACC561}"/>
              </a:ext>
            </a:extLst>
          </p:cNvPr>
          <p:cNvSpPr>
            <a:spLocks noGrp="1"/>
          </p:cNvSpPr>
          <p:nvPr>
            <p:ph type="title"/>
          </p:nvPr>
        </p:nvSpPr>
        <p:spPr/>
        <p:txBody>
          <a:bodyPr/>
          <a:lstStyle/>
          <a:p>
            <a:r>
              <a:rPr lang="en-US" dirty="0"/>
              <a:t>Designing Workflows</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33AE4C33-23AA-9F47-845A-30480CD3D930}"/>
              </a:ext>
            </a:extLst>
          </p:cNvPr>
          <p:cNvSpPr>
            <a:spLocks noGrp="1"/>
          </p:cNvSpPr>
          <p:nvPr>
            <p:ph idx="1"/>
          </p:nvPr>
        </p:nvSpPr>
        <p:spPr>
          <a:xfrm>
            <a:off x="6214110" y="2484436"/>
            <a:ext cx="5756910" cy="3033713"/>
          </a:xfrm>
        </p:spPr>
        <p:txBody>
          <a:bodyPr/>
          <a:lstStyle/>
          <a:p>
            <a:r>
              <a:rPr lang="en-US" dirty="0"/>
              <a:t>Some workers are asked to perform </a:t>
            </a:r>
            <a:r>
              <a:rPr lang="en-US" b="1" dirty="0">
                <a:solidFill>
                  <a:schemeClr val="accent1"/>
                </a:solidFill>
              </a:rPr>
              <a:t>improvement</a:t>
            </a:r>
            <a:r>
              <a:rPr lang="en-US" dirty="0"/>
              <a:t> tasks</a:t>
            </a:r>
          </a:p>
          <a:p>
            <a:endParaRPr lang="en-US" dirty="0"/>
          </a:p>
          <a:p>
            <a:r>
              <a:rPr lang="en-US" dirty="0"/>
              <a:t>Some workers are asked to </a:t>
            </a:r>
            <a:r>
              <a:rPr lang="en-US" b="1" dirty="0">
                <a:solidFill>
                  <a:schemeClr val="accent1"/>
                </a:solidFill>
              </a:rPr>
              <a:t>vote</a:t>
            </a:r>
            <a:r>
              <a:rPr lang="en-US" dirty="0"/>
              <a:t> on whether the improvement is good</a:t>
            </a:r>
          </a:p>
        </p:txBody>
      </p:sp>
      <p:pic>
        <p:nvPicPr>
          <p:cNvPr id="4" name="Picture 3">
            <a:extLst>
              <a:ext uri="{FF2B5EF4-FFF2-40B4-BE49-F238E27FC236}">
                <a16:creationId xmlns:a16="http://schemas.microsoft.com/office/drawing/2014/main" id="{1690C71B-FA9D-4A45-904C-BEB0C65021B9}"/>
              </a:ext>
            </a:extLst>
          </p:cNvPr>
          <p:cNvPicPr>
            <a:picLocks noChangeAspect="1"/>
          </p:cNvPicPr>
          <p:nvPr/>
        </p:nvPicPr>
        <p:blipFill>
          <a:blip r:embed="rId2"/>
          <a:stretch>
            <a:fillRect/>
          </a:stretch>
        </p:blipFill>
        <p:spPr>
          <a:xfrm>
            <a:off x="220980" y="2730954"/>
            <a:ext cx="5619330" cy="2540679"/>
          </a:xfrm>
          <a:prstGeom prst="rect">
            <a:avLst/>
          </a:prstGeom>
        </p:spPr>
      </p:pic>
      <p:sp>
        <p:nvSpPr>
          <p:cNvPr id="5" name="TextBox 4">
            <a:extLst>
              <a:ext uri="{FF2B5EF4-FFF2-40B4-BE49-F238E27FC236}">
                <a16:creationId xmlns:a16="http://schemas.microsoft.com/office/drawing/2014/main" id="{8B8D5F84-941D-2044-AAB9-1CB114471D64}"/>
              </a:ext>
            </a:extLst>
          </p:cNvPr>
          <p:cNvSpPr txBox="1"/>
          <p:nvPr/>
        </p:nvSpPr>
        <p:spPr>
          <a:xfrm>
            <a:off x="2171700" y="6504305"/>
            <a:ext cx="7579191" cy="369332"/>
          </a:xfrm>
          <a:prstGeom prst="rect">
            <a:avLst/>
          </a:prstGeom>
          <a:noFill/>
        </p:spPr>
        <p:txBody>
          <a:bodyPr wrap="none" rtlCol="0">
            <a:spAutoFit/>
          </a:bodyPr>
          <a:lstStyle/>
          <a:p>
            <a:r>
              <a:rPr lang="en-US" dirty="0"/>
              <a:t>Little et al. “</a:t>
            </a:r>
            <a:r>
              <a:rPr lang="en-US" dirty="0" err="1"/>
              <a:t>TurKit</a:t>
            </a:r>
            <a:r>
              <a:rPr lang="en-US" dirty="0"/>
              <a:t>: Tools for Iterative Tasks on Mechanical Turk”. HCOMP 2009</a:t>
            </a:r>
          </a:p>
        </p:txBody>
      </p:sp>
    </p:spTree>
    <p:extLst>
      <p:ext uri="{BB962C8B-B14F-4D97-AF65-F5344CB8AC3E}">
        <p14:creationId xmlns:p14="http://schemas.microsoft.com/office/powerpoint/2010/main" val="127903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98C17-0CD1-5B47-829A-E318407E1D4A}"/>
              </a:ext>
            </a:extLst>
          </p:cNvPr>
          <p:cNvSpPr>
            <a:spLocks noGrp="1"/>
          </p:cNvSpPr>
          <p:nvPr>
            <p:ph type="title"/>
          </p:nvPr>
        </p:nvSpPr>
        <p:spPr/>
        <p:txBody>
          <a:bodyPr/>
          <a:lstStyle/>
          <a:p>
            <a:r>
              <a:rPr lang="en-US" dirty="0"/>
              <a:t>Designing Workflows</a:t>
            </a:r>
          </a:p>
        </p:txBody>
      </p:sp>
      <p:pic>
        <p:nvPicPr>
          <p:cNvPr id="7" name="Picture 6">
            <a:extLst>
              <a:ext uri="{FF2B5EF4-FFF2-40B4-BE49-F238E27FC236}">
                <a16:creationId xmlns:a16="http://schemas.microsoft.com/office/drawing/2014/main" id="{38572633-204E-6F42-AEE8-770B26B154D6}"/>
              </a:ext>
            </a:extLst>
          </p:cNvPr>
          <p:cNvPicPr>
            <a:picLocks noChangeAspect="1"/>
          </p:cNvPicPr>
          <p:nvPr/>
        </p:nvPicPr>
        <p:blipFill>
          <a:blip r:embed="rId2"/>
          <a:stretch>
            <a:fillRect/>
          </a:stretch>
        </p:blipFill>
        <p:spPr>
          <a:xfrm>
            <a:off x="3057427" y="1825624"/>
            <a:ext cx="6641351" cy="2272041"/>
          </a:xfrm>
          <a:prstGeom prst="rect">
            <a:avLst/>
          </a:prstGeom>
        </p:spPr>
      </p:pic>
      <p:pic>
        <p:nvPicPr>
          <p:cNvPr id="8" name="Picture 7">
            <a:extLst>
              <a:ext uri="{FF2B5EF4-FFF2-40B4-BE49-F238E27FC236}">
                <a16:creationId xmlns:a16="http://schemas.microsoft.com/office/drawing/2014/main" id="{F0174E0F-0D7B-EB4E-B8F9-F8815EE1D669}"/>
              </a:ext>
            </a:extLst>
          </p:cNvPr>
          <p:cNvPicPr>
            <a:picLocks noChangeAspect="1"/>
          </p:cNvPicPr>
          <p:nvPr/>
        </p:nvPicPr>
        <p:blipFill>
          <a:blip r:embed="rId3"/>
          <a:stretch>
            <a:fillRect/>
          </a:stretch>
        </p:blipFill>
        <p:spPr>
          <a:xfrm>
            <a:off x="3057427" y="4307654"/>
            <a:ext cx="6815862" cy="1761676"/>
          </a:xfrm>
          <a:prstGeom prst="rect">
            <a:avLst/>
          </a:prstGeom>
        </p:spPr>
      </p:pic>
      <p:sp>
        <p:nvSpPr>
          <p:cNvPr id="9" name="TextBox 8">
            <a:extLst>
              <a:ext uri="{FF2B5EF4-FFF2-40B4-BE49-F238E27FC236}">
                <a16:creationId xmlns:a16="http://schemas.microsoft.com/office/drawing/2014/main" id="{13408DFC-9915-D44B-9CF7-84FEA2A6CB55}"/>
              </a:ext>
            </a:extLst>
          </p:cNvPr>
          <p:cNvSpPr txBox="1"/>
          <p:nvPr/>
        </p:nvSpPr>
        <p:spPr>
          <a:xfrm>
            <a:off x="593752" y="4754880"/>
            <a:ext cx="1724959" cy="584775"/>
          </a:xfrm>
          <a:prstGeom prst="rect">
            <a:avLst/>
          </a:prstGeom>
          <a:noFill/>
        </p:spPr>
        <p:txBody>
          <a:bodyPr wrap="none" rtlCol="0">
            <a:spAutoFit/>
          </a:bodyPr>
          <a:lstStyle/>
          <a:p>
            <a:r>
              <a:rPr lang="en-US" sz="3200" dirty="0"/>
              <a:t>Version 6</a:t>
            </a:r>
          </a:p>
        </p:txBody>
      </p:sp>
      <p:sp>
        <p:nvSpPr>
          <p:cNvPr id="6" name="TextBox 5">
            <a:extLst>
              <a:ext uri="{FF2B5EF4-FFF2-40B4-BE49-F238E27FC236}">
                <a16:creationId xmlns:a16="http://schemas.microsoft.com/office/drawing/2014/main" id="{CEF4E5E7-ECEE-464C-8068-842FD1A59001}"/>
              </a:ext>
            </a:extLst>
          </p:cNvPr>
          <p:cNvSpPr txBox="1"/>
          <p:nvPr/>
        </p:nvSpPr>
        <p:spPr>
          <a:xfrm>
            <a:off x="2171700" y="6504305"/>
            <a:ext cx="7579191" cy="369332"/>
          </a:xfrm>
          <a:prstGeom prst="rect">
            <a:avLst/>
          </a:prstGeom>
          <a:noFill/>
        </p:spPr>
        <p:txBody>
          <a:bodyPr wrap="none" rtlCol="0">
            <a:spAutoFit/>
          </a:bodyPr>
          <a:lstStyle/>
          <a:p>
            <a:r>
              <a:rPr lang="en-US" dirty="0"/>
              <a:t>Little et al. “</a:t>
            </a:r>
            <a:r>
              <a:rPr lang="en-US" dirty="0" err="1"/>
              <a:t>TurKit</a:t>
            </a:r>
            <a:r>
              <a:rPr lang="en-US" dirty="0"/>
              <a:t>: Tools for Iterative Tasks on Mechanical Turk”. HCOMP 2009</a:t>
            </a:r>
          </a:p>
        </p:txBody>
      </p:sp>
    </p:spTree>
    <p:extLst>
      <p:ext uri="{BB962C8B-B14F-4D97-AF65-F5344CB8AC3E}">
        <p14:creationId xmlns:p14="http://schemas.microsoft.com/office/powerpoint/2010/main" val="5010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4BB0-9CA3-5847-891D-242DEDE5B024}"/>
              </a:ext>
            </a:extLst>
          </p:cNvPr>
          <p:cNvSpPr>
            <a:spLocks noGrp="1"/>
          </p:cNvSpPr>
          <p:nvPr>
            <p:ph type="title"/>
          </p:nvPr>
        </p:nvSpPr>
        <p:spPr/>
        <p:txBody>
          <a:bodyPr/>
          <a:lstStyle/>
          <a:p>
            <a:r>
              <a:rPr lang="en-US" dirty="0"/>
              <a:t>Other Workflows</a:t>
            </a:r>
          </a:p>
        </p:txBody>
      </p:sp>
      <p:sp>
        <p:nvSpPr>
          <p:cNvPr id="3" name="Content Placeholder 2">
            <a:extLst>
              <a:ext uri="{FF2B5EF4-FFF2-40B4-BE49-F238E27FC236}">
                <a16:creationId xmlns:a16="http://schemas.microsoft.com/office/drawing/2014/main" id="{8A4B6034-A934-3248-AC78-5A1A2C86FFD7}"/>
              </a:ext>
            </a:extLst>
          </p:cNvPr>
          <p:cNvSpPr>
            <a:spLocks noGrp="1"/>
          </p:cNvSpPr>
          <p:nvPr>
            <p:ph idx="1"/>
          </p:nvPr>
        </p:nvSpPr>
        <p:spPr/>
        <p:txBody>
          <a:bodyPr/>
          <a:lstStyle/>
          <a:p>
            <a:r>
              <a:rPr lang="en-US" dirty="0"/>
              <a:t>Calculate nutrition values of a photo </a:t>
            </a:r>
            <a:r>
              <a:rPr lang="en-US" dirty="0">
                <a:solidFill>
                  <a:schemeClr val="bg1">
                    <a:lumMod val="50000"/>
                  </a:schemeClr>
                </a:solidFill>
              </a:rPr>
              <a:t>[Noronha et al. UIST 2011]</a:t>
            </a:r>
          </a:p>
          <a:p>
            <a:endParaRPr lang="en-US" dirty="0">
              <a:solidFill>
                <a:schemeClr val="bg1">
                  <a:lumMod val="50000"/>
                </a:schemeClr>
              </a:solidFill>
            </a:endParaRPr>
          </a:p>
          <a:p>
            <a:pPr marL="0" indent="0">
              <a:buNone/>
            </a:pPr>
            <a:endParaRPr lang="en-US" dirty="0">
              <a:solidFill>
                <a:schemeClr val="bg1">
                  <a:lumMod val="50000"/>
                </a:schemeClr>
              </a:solidFill>
            </a:endParaRPr>
          </a:p>
          <a:p>
            <a:endParaRPr lang="en-US" sz="200" dirty="0"/>
          </a:p>
          <a:p>
            <a:r>
              <a:rPr lang="en-US" dirty="0"/>
              <a:t>Proofreading and document editing </a:t>
            </a:r>
            <a:r>
              <a:rPr lang="en-US" dirty="0">
                <a:solidFill>
                  <a:schemeClr val="bg1">
                    <a:lumMod val="50000"/>
                  </a:schemeClr>
                </a:solidFill>
              </a:rPr>
              <a:t>[Bernstein et al. UIST 2010]</a:t>
            </a:r>
          </a:p>
          <a:p>
            <a:endParaRPr lang="en-US" dirty="0">
              <a:solidFill>
                <a:schemeClr val="bg1">
                  <a:lumMod val="50000"/>
                </a:schemeClr>
              </a:solidFill>
            </a:endParaRPr>
          </a:p>
          <a:p>
            <a:pPr marL="0" indent="0">
              <a:buNone/>
            </a:pPr>
            <a:endParaRPr lang="en-US" dirty="0">
              <a:solidFill>
                <a:schemeClr val="bg1">
                  <a:lumMod val="50000"/>
                </a:schemeClr>
              </a:solidFill>
            </a:endParaRPr>
          </a:p>
          <a:p>
            <a:pPr marL="0" indent="0">
              <a:buNone/>
            </a:pPr>
            <a:endParaRPr lang="en-US" sz="200" dirty="0">
              <a:solidFill>
                <a:schemeClr val="bg1">
                  <a:lumMod val="50000"/>
                </a:schemeClr>
              </a:solidFill>
            </a:endParaRPr>
          </a:p>
          <a:p>
            <a:r>
              <a:rPr lang="en-US" dirty="0"/>
              <a:t>Extracting steps from how-to videos </a:t>
            </a:r>
            <a:r>
              <a:rPr lang="en-US" dirty="0">
                <a:solidFill>
                  <a:schemeClr val="bg1">
                    <a:lumMod val="50000"/>
                  </a:schemeClr>
                </a:solidFill>
              </a:rPr>
              <a:t>[Kim et al. CHI 2014]</a:t>
            </a:r>
          </a:p>
          <a:p>
            <a:endParaRPr lang="en-US" dirty="0">
              <a:solidFill>
                <a:schemeClr val="bg1">
                  <a:lumMod val="50000"/>
                </a:schemeClr>
              </a:solidFill>
            </a:endParaRPr>
          </a:p>
        </p:txBody>
      </p:sp>
      <p:pic>
        <p:nvPicPr>
          <p:cNvPr id="5" name="Picture 4">
            <a:extLst>
              <a:ext uri="{FF2B5EF4-FFF2-40B4-BE49-F238E27FC236}">
                <a16:creationId xmlns:a16="http://schemas.microsoft.com/office/drawing/2014/main" id="{157B3150-F84E-E245-AFE9-274D00BD3D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57907" y="2307714"/>
            <a:ext cx="1548965" cy="1195892"/>
          </a:xfrm>
          <a:prstGeom prst="rect">
            <a:avLst/>
          </a:prstGeom>
        </p:spPr>
      </p:pic>
      <p:sp>
        <p:nvSpPr>
          <p:cNvPr id="6" name="TextBox 5">
            <a:extLst>
              <a:ext uri="{FF2B5EF4-FFF2-40B4-BE49-F238E27FC236}">
                <a16:creationId xmlns:a16="http://schemas.microsoft.com/office/drawing/2014/main" id="{2F7D6CCA-25BE-9E40-940B-FAF043B53667}"/>
              </a:ext>
            </a:extLst>
          </p:cNvPr>
          <p:cNvSpPr txBox="1"/>
          <p:nvPr/>
        </p:nvSpPr>
        <p:spPr>
          <a:xfrm>
            <a:off x="3962486" y="2535279"/>
            <a:ext cx="3771417" cy="523220"/>
          </a:xfrm>
          <a:prstGeom prst="rect">
            <a:avLst/>
          </a:prstGeom>
          <a:noFill/>
        </p:spPr>
        <p:txBody>
          <a:bodyPr wrap="none" rtlCol="0">
            <a:spAutoFit/>
          </a:bodyPr>
          <a:lstStyle/>
          <a:p>
            <a:r>
              <a:rPr lang="en-US" sz="2800" b="1" dirty="0">
                <a:solidFill>
                  <a:schemeClr val="accent1"/>
                </a:solidFill>
              </a:rPr>
              <a:t>Tag – Identify - Measure</a:t>
            </a:r>
          </a:p>
        </p:txBody>
      </p:sp>
      <p:sp>
        <p:nvSpPr>
          <p:cNvPr id="7" name="TextBox 6">
            <a:extLst>
              <a:ext uri="{FF2B5EF4-FFF2-40B4-BE49-F238E27FC236}">
                <a16:creationId xmlns:a16="http://schemas.microsoft.com/office/drawing/2014/main" id="{0877A37F-70F7-BC4E-88B8-04AF01F6AF39}"/>
              </a:ext>
            </a:extLst>
          </p:cNvPr>
          <p:cNvSpPr txBox="1"/>
          <p:nvPr/>
        </p:nvSpPr>
        <p:spPr>
          <a:xfrm>
            <a:off x="7068942" y="4200816"/>
            <a:ext cx="2734403" cy="523220"/>
          </a:xfrm>
          <a:prstGeom prst="rect">
            <a:avLst/>
          </a:prstGeom>
          <a:noFill/>
        </p:spPr>
        <p:txBody>
          <a:bodyPr wrap="none" rtlCol="0">
            <a:spAutoFit/>
          </a:bodyPr>
          <a:lstStyle/>
          <a:p>
            <a:r>
              <a:rPr lang="en-US" sz="2800" b="1" dirty="0">
                <a:solidFill>
                  <a:schemeClr val="accent1"/>
                </a:solidFill>
              </a:rPr>
              <a:t>Find – Fix - Verify</a:t>
            </a:r>
          </a:p>
        </p:txBody>
      </p:sp>
      <p:pic>
        <p:nvPicPr>
          <p:cNvPr id="8" name="Picture 7">
            <a:extLst>
              <a:ext uri="{FF2B5EF4-FFF2-40B4-BE49-F238E27FC236}">
                <a16:creationId xmlns:a16="http://schemas.microsoft.com/office/drawing/2014/main" id="{3881CE1D-14CC-334F-A58A-2267DF7FB7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0637" y="4044448"/>
            <a:ext cx="5013177" cy="1146566"/>
          </a:xfrm>
          <a:prstGeom prst="rect">
            <a:avLst/>
          </a:prstGeom>
        </p:spPr>
      </p:pic>
      <p:pic>
        <p:nvPicPr>
          <p:cNvPr id="9" name="Picture 8">
            <a:extLst>
              <a:ext uri="{FF2B5EF4-FFF2-40B4-BE49-F238E27FC236}">
                <a16:creationId xmlns:a16="http://schemas.microsoft.com/office/drawing/2014/main" id="{FBB9E37F-1B3C-2C49-B1A7-64B129E0A3FC}"/>
              </a:ext>
            </a:extLst>
          </p:cNvPr>
          <p:cNvPicPr>
            <a:picLocks noChangeAspect="1"/>
          </p:cNvPicPr>
          <p:nvPr/>
        </p:nvPicPr>
        <p:blipFill>
          <a:blip r:embed="rId4"/>
          <a:stretch>
            <a:fillRect/>
          </a:stretch>
        </p:blipFill>
        <p:spPr>
          <a:xfrm>
            <a:off x="1341661" y="5609673"/>
            <a:ext cx="2253309" cy="1945588"/>
          </a:xfrm>
          <a:prstGeom prst="rect">
            <a:avLst/>
          </a:prstGeom>
        </p:spPr>
      </p:pic>
      <p:sp>
        <p:nvSpPr>
          <p:cNvPr id="10" name="Rectangle 9">
            <a:extLst>
              <a:ext uri="{FF2B5EF4-FFF2-40B4-BE49-F238E27FC236}">
                <a16:creationId xmlns:a16="http://schemas.microsoft.com/office/drawing/2014/main" id="{419C8FBE-56DD-AB49-B6D2-FB0F3F08DAC0}"/>
              </a:ext>
            </a:extLst>
          </p:cNvPr>
          <p:cNvSpPr/>
          <p:nvPr/>
        </p:nvSpPr>
        <p:spPr>
          <a:xfrm>
            <a:off x="613775" y="6858000"/>
            <a:ext cx="4258850" cy="12857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extBox 10">
            <a:extLst>
              <a:ext uri="{FF2B5EF4-FFF2-40B4-BE49-F238E27FC236}">
                <a16:creationId xmlns:a16="http://schemas.microsoft.com/office/drawing/2014/main" id="{1A1A144C-9EF7-DC41-93D1-A90942834AA4}"/>
              </a:ext>
            </a:extLst>
          </p:cNvPr>
          <p:cNvSpPr txBox="1"/>
          <p:nvPr/>
        </p:nvSpPr>
        <p:spPr>
          <a:xfrm>
            <a:off x="4471615" y="5915353"/>
            <a:ext cx="3479799" cy="523220"/>
          </a:xfrm>
          <a:prstGeom prst="rect">
            <a:avLst/>
          </a:prstGeom>
          <a:noFill/>
        </p:spPr>
        <p:txBody>
          <a:bodyPr wrap="none" rtlCol="0">
            <a:spAutoFit/>
          </a:bodyPr>
          <a:lstStyle/>
          <a:p>
            <a:r>
              <a:rPr lang="en-US" sz="2800" b="1" dirty="0">
                <a:solidFill>
                  <a:schemeClr val="accent1"/>
                </a:solidFill>
              </a:rPr>
              <a:t>Find – Verify – Expand</a:t>
            </a:r>
          </a:p>
        </p:txBody>
      </p:sp>
    </p:spTree>
    <p:extLst>
      <p:ext uri="{BB962C8B-B14F-4D97-AF65-F5344CB8AC3E}">
        <p14:creationId xmlns:p14="http://schemas.microsoft.com/office/powerpoint/2010/main" val="4319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FD75-49E5-4B41-956D-633F979F5118}"/>
              </a:ext>
            </a:extLst>
          </p:cNvPr>
          <p:cNvSpPr>
            <a:spLocks noGrp="1"/>
          </p:cNvSpPr>
          <p:nvPr>
            <p:ph type="title"/>
          </p:nvPr>
        </p:nvSpPr>
        <p:spPr>
          <a:xfrm>
            <a:off x="1385692" y="576263"/>
            <a:ext cx="9420616" cy="2852737"/>
          </a:xfrm>
        </p:spPr>
        <p:txBody>
          <a:bodyPr>
            <a:normAutofit/>
          </a:bodyPr>
          <a:lstStyle/>
          <a:p>
            <a:pPr algn="ctr"/>
            <a:r>
              <a:rPr lang="en-US" sz="4000" dirty="0"/>
              <a:t>Workflow design is </a:t>
            </a:r>
            <a:r>
              <a:rPr lang="en-US" sz="4000" dirty="0">
                <a:solidFill>
                  <a:schemeClr val="accent1"/>
                </a:solidFill>
              </a:rPr>
              <a:t>domain specific </a:t>
            </a:r>
            <a:r>
              <a:rPr lang="en-US" sz="4000" dirty="0"/>
              <a:t>and requires a great amount of </a:t>
            </a:r>
            <a:r>
              <a:rPr lang="en-US" sz="4000" dirty="0">
                <a:solidFill>
                  <a:schemeClr val="accent1"/>
                </a:solidFill>
              </a:rPr>
              <a:t>human effort</a:t>
            </a:r>
            <a:r>
              <a:rPr lang="en-US" sz="4000" dirty="0"/>
              <a:t>.</a:t>
            </a:r>
          </a:p>
        </p:txBody>
      </p:sp>
      <p:sp>
        <p:nvSpPr>
          <p:cNvPr id="6" name="Title 1">
            <a:extLst>
              <a:ext uri="{FF2B5EF4-FFF2-40B4-BE49-F238E27FC236}">
                <a16:creationId xmlns:a16="http://schemas.microsoft.com/office/drawing/2014/main" id="{753E6E5C-8B47-8346-9464-8913210F2EA5}"/>
              </a:ext>
            </a:extLst>
          </p:cNvPr>
          <p:cNvSpPr txBox="1">
            <a:spLocks/>
          </p:cNvSpPr>
          <p:nvPr/>
        </p:nvSpPr>
        <p:spPr>
          <a:xfrm>
            <a:off x="1385692" y="2720301"/>
            <a:ext cx="9420616"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00" dirty="0"/>
              <a:t>Can we utilize </a:t>
            </a:r>
            <a:r>
              <a:rPr lang="en-US" sz="4000" dirty="0">
                <a:solidFill>
                  <a:schemeClr val="accent1"/>
                </a:solidFill>
              </a:rPr>
              <a:t>AI</a:t>
            </a:r>
            <a:r>
              <a:rPr lang="en-US" sz="4000" dirty="0"/>
              <a:t> to help design workflows</a:t>
            </a:r>
            <a:r>
              <a:rPr lang="mr-IN" sz="4000" dirty="0"/>
              <a:t>…</a:t>
            </a:r>
            <a:endParaRPr lang="en-US" sz="4000" dirty="0"/>
          </a:p>
        </p:txBody>
      </p:sp>
    </p:spTree>
    <p:extLst>
      <p:ext uri="{BB962C8B-B14F-4D97-AF65-F5344CB8AC3E}">
        <p14:creationId xmlns:p14="http://schemas.microsoft.com/office/powerpoint/2010/main" val="278222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24423</TotalTime>
  <Words>555</Words>
  <Application>Microsoft Macintosh PowerPoint</Application>
  <PresentationFormat>Widescreen</PresentationFormat>
  <Paragraphs>86</Paragraphs>
  <Slides>15</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Arial</vt:lpstr>
      <vt:lpstr>Calibri</vt:lpstr>
      <vt:lpstr>Calibri Light</vt:lpstr>
      <vt:lpstr>Office Theme</vt:lpstr>
      <vt:lpstr>1_Office Theme</vt:lpstr>
      <vt:lpstr>Custom Design</vt:lpstr>
      <vt:lpstr>Logistics: Project</vt:lpstr>
      <vt:lpstr>Peer Review</vt:lpstr>
      <vt:lpstr>Lecture 15 AI-Assisted Workflow Design</vt:lpstr>
      <vt:lpstr>Workflow</vt:lpstr>
      <vt:lpstr>Again, think about this example</vt:lpstr>
      <vt:lpstr>Designing Workflows</vt:lpstr>
      <vt:lpstr>Designing Workflows</vt:lpstr>
      <vt:lpstr>Other Workflows</vt:lpstr>
      <vt:lpstr>Workflow design is domain specific and requires a great amount of human effort.</vt:lpstr>
      <vt:lpstr>AI-Assisted Workflow Design</vt:lpstr>
      <vt:lpstr>Example</vt:lpstr>
      <vt:lpstr>Markov Decision Process</vt:lpstr>
      <vt:lpstr>TurKontrol</vt:lpstr>
      <vt:lpstr>Improvements over Fixed Parameters</vt:lpstr>
      <vt:lpstr>Discussion (If time permits)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2314</cp:revision>
  <cp:lastPrinted>2019-09-30T20:15:22Z</cp:lastPrinted>
  <dcterms:created xsi:type="dcterms:W3CDTF">2017-08-24T15:35:37Z</dcterms:created>
  <dcterms:modified xsi:type="dcterms:W3CDTF">2020-11-03T21:26:09Z</dcterms:modified>
</cp:coreProperties>
</file>